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43"/>
  </p:notesMasterIdLst>
  <p:sldIdLst>
    <p:sldId id="325" r:id="rId3"/>
    <p:sldId id="376" r:id="rId4"/>
    <p:sldId id="377" r:id="rId5"/>
    <p:sldId id="258" r:id="rId6"/>
    <p:sldId id="390" r:id="rId7"/>
    <p:sldId id="259" r:id="rId8"/>
    <p:sldId id="342" r:id="rId9"/>
    <p:sldId id="384" r:id="rId10"/>
    <p:sldId id="382" r:id="rId11"/>
    <p:sldId id="383" r:id="rId12"/>
    <p:sldId id="341" r:id="rId13"/>
    <p:sldId id="386" r:id="rId14"/>
    <p:sldId id="379" r:id="rId15"/>
    <p:sldId id="391" r:id="rId16"/>
    <p:sldId id="344" r:id="rId17"/>
    <p:sldId id="387" r:id="rId18"/>
    <p:sldId id="388" r:id="rId19"/>
    <p:sldId id="389" r:id="rId20"/>
    <p:sldId id="392" r:id="rId21"/>
    <p:sldId id="385" r:id="rId22"/>
    <p:sldId id="346" r:id="rId23"/>
    <p:sldId id="371" r:id="rId24"/>
    <p:sldId id="373" r:id="rId25"/>
    <p:sldId id="372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7" r:id="rId36"/>
    <p:sldId id="338" r:id="rId37"/>
    <p:sldId id="339" r:id="rId38"/>
    <p:sldId id="340" r:id="rId39"/>
    <p:sldId id="343" r:id="rId40"/>
    <p:sldId id="335" r:id="rId41"/>
    <p:sldId id="33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5820" autoAdjust="0"/>
  </p:normalViewPr>
  <p:slideViewPr>
    <p:cSldViewPr snapToGrid="0">
      <p:cViewPr>
        <p:scale>
          <a:sx n="93" d="100"/>
          <a:sy n="93" d="100"/>
        </p:scale>
        <p:origin x="183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63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7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42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13.11.2022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13.11.2022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1.emf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  <p:sldLayoutId id="2147483764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rchitecture/modern-web-apps-azure/architectural-principl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868980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about.me/damirdobri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Classes and Objects - Intellipaat Blog">
            <a:extLst>
              <a:ext uri="{FF2B5EF4-FFF2-40B4-BE49-F238E27FC236}">
                <a16:creationId xmlns:a16="http://schemas.microsoft.com/office/drawing/2014/main" id="{04432D98-2726-4E69-61C9-7284A010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83" y="434826"/>
            <a:ext cx="8831387" cy="57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0011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36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29498" y="1189177"/>
            <a:ext cx="8689975" cy="5253746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	private 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	public 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get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{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	return Counter * 2;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	public int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arg.Length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1800" dirty="0">
              <a:latin typeface="Consolas" panose="020B0609020204030204" pitchFamily="49" charset="0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4396A93-3CA8-F554-076F-090FDCD3FAF6}"/>
              </a:ext>
            </a:extLst>
          </p:cNvPr>
          <p:cNvSpPr/>
          <p:nvPr/>
        </p:nvSpPr>
        <p:spPr bwMode="auto">
          <a:xfrm>
            <a:off x="5686746" y="1546261"/>
            <a:ext cx="1186665" cy="734602"/>
          </a:xfrm>
          <a:custGeom>
            <a:avLst/>
            <a:gdLst>
              <a:gd name="connsiteX0" fmla="*/ 0 w 1186665"/>
              <a:gd name="connsiteY0" fmla="*/ 0 h 734602"/>
              <a:gd name="connsiteX1" fmla="*/ 197778 w 1186665"/>
              <a:gd name="connsiteY1" fmla="*/ 0 h 734602"/>
              <a:gd name="connsiteX2" fmla="*/ 197778 w 1186665"/>
              <a:gd name="connsiteY2" fmla="*/ 0 h 734602"/>
              <a:gd name="connsiteX3" fmla="*/ 494444 w 1186665"/>
              <a:gd name="connsiteY3" fmla="*/ 0 h 734602"/>
              <a:gd name="connsiteX4" fmla="*/ 854399 w 1186665"/>
              <a:gd name="connsiteY4" fmla="*/ 0 h 734602"/>
              <a:gd name="connsiteX5" fmla="*/ 1186665 w 1186665"/>
              <a:gd name="connsiteY5" fmla="*/ 0 h 734602"/>
              <a:gd name="connsiteX6" fmla="*/ 1186665 w 1186665"/>
              <a:gd name="connsiteY6" fmla="*/ 428518 h 734602"/>
              <a:gd name="connsiteX7" fmla="*/ 1186665 w 1186665"/>
              <a:gd name="connsiteY7" fmla="*/ 428518 h 734602"/>
              <a:gd name="connsiteX8" fmla="*/ 1186665 w 1186665"/>
              <a:gd name="connsiteY8" fmla="*/ 612168 h 734602"/>
              <a:gd name="connsiteX9" fmla="*/ 1186665 w 1186665"/>
              <a:gd name="connsiteY9" fmla="*/ 734602 h 734602"/>
              <a:gd name="connsiteX10" fmla="*/ 840555 w 1186665"/>
              <a:gd name="connsiteY10" fmla="*/ 734602 h 734602"/>
              <a:gd name="connsiteX11" fmla="*/ 494444 w 1186665"/>
              <a:gd name="connsiteY11" fmla="*/ 734602 h 734602"/>
              <a:gd name="connsiteX12" fmla="*/ 197778 w 1186665"/>
              <a:gd name="connsiteY12" fmla="*/ 734602 h 734602"/>
              <a:gd name="connsiteX13" fmla="*/ 197778 w 1186665"/>
              <a:gd name="connsiteY13" fmla="*/ 734602 h 734602"/>
              <a:gd name="connsiteX14" fmla="*/ 0 w 1186665"/>
              <a:gd name="connsiteY14" fmla="*/ 734602 h 734602"/>
              <a:gd name="connsiteX15" fmla="*/ 0 w 1186665"/>
              <a:gd name="connsiteY15" fmla="*/ 612168 h 734602"/>
              <a:gd name="connsiteX16" fmla="*/ -477314 w 1186665"/>
              <a:gd name="connsiteY16" fmla="*/ 518298 h 734602"/>
              <a:gd name="connsiteX17" fmla="*/ -974110 w 1186665"/>
              <a:gd name="connsiteY17" fmla="*/ 420596 h 734602"/>
              <a:gd name="connsiteX18" fmla="*/ -506537 w 1186665"/>
              <a:gd name="connsiteY18" fmla="*/ 424399 h 734602"/>
              <a:gd name="connsiteX19" fmla="*/ 0 w 1186665"/>
              <a:gd name="connsiteY19" fmla="*/ 428518 h 734602"/>
              <a:gd name="connsiteX20" fmla="*/ 0 w 1186665"/>
              <a:gd name="connsiteY20" fmla="*/ 0 h 73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86665" h="734602" extrusionOk="0">
                <a:moveTo>
                  <a:pt x="0" y="0"/>
                </a:moveTo>
                <a:cubicBezTo>
                  <a:pt x="45103" y="-3941"/>
                  <a:pt x="99141" y="3311"/>
                  <a:pt x="197778" y="0"/>
                </a:cubicBezTo>
                <a:lnTo>
                  <a:pt x="197778" y="0"/>
                </a:lnTo>
                <a:cubicBezTo>
                  <a:pt x="295883" y="-27620"/>
                  <a:pt x="361834" y="25640"/>
                  <a:pt x="494444" y="0"/>
                </a:cubicBezTo>
                <a:cubicBezTo>
                  <a:pt x="652344" y="-19114"/>
                  <a:pt x="781460" y="7084"/>
                  <a:pt x="854399" y="0"/>
                </a:cubicBezTo>
                <a:cubicBezTo>
                  <a:pt x="927339" y="-7084"/>
                  <a:pt x="1024095" y="23051"/>
                  <a:pt x="1186665" y="0"/>
                </a:cubicBezTo>
                <a:cubicBezTo>
                  <a:pt x="1225512" y="154554"/>
                  <a:pt x="1161243" y="242403"/>
                  <a:pt x="1186665" y="428518"/>
                </a:cubicBezTo>
                <a:lnTo>
                  <a:pt x="1186665" y="428518"/>
                </a:lnTo>
                <a:cubicBezTo>
                  <a:pt x="1196730" y="482193"/>
                  <a:pt x="1177492" y="554566"/>
                  <a:pt x="1186665" y="612168"/>
                </a:cubicBezTo>
                <a:cubicBezTo>
                  <a:pt x="1192902" y="640315"/>
                  <a:pt x="1175128" y="687286"/>
                  <a:pt x="1186665" y="734602"/>
                </a:cubicBezTo>
                <a:cubicBezTo>
                  <a:pt x="1055424" y="774198"/>
                  <a:pt x="989269" y="700705"/>
                  <a:pt x="840555" y="734602"/>
                </a:cubicBezTo>
                <a:cubicBezTo>
                  <a:pt x="691841" y="768499"/>
                  <a:pt x="596185" y="719128"/>
                  <a:pt x="494444" y="734602"/>
                </a:cubicBezTo>
                <a:cubicBezTo>
                  <a:pt x="394310" y="738112"/>
                  <a:pt x="319299" y="705784"/>
                  <a:pt x="197778" y="734602"/>
                </a:cubicBezTo>
                <a:lnTo>
                  <a:pt x="197778" y="734602"/>
                </a:lnTo>
                <a:cubicBezTo>
                  <a:pt x="130524" y="749836"/>
                  <a:pt x="77577" y="723214"/>
                  <a:pt x="0" y="734602"/>
                </a:cubicBezTo>
                <a:cubicBezTo>
                  <a:pt x="-6602" y="675906"/>
                  <a:pt x="5771" y="660994"/>
                  <a:pt x="0" y="612168"/>
                </a:cubicBezTo>
                <a:cubicBezTo>
                  <a:pt x="-238056" y="574823"/>
                  <a:pt x="-332997" y="531892"/>
                  <a:pt x="-477314" y="518298"/>
                </a:cubicBezTo>
                <a:cubicBezTo>
                  <a:pt x="-621631" y="504704"/>
                  <a:pt x="-777054" y="409043"/>
                  <a:pt x="-974110" y="420596"/>
                </a:cubicBezTo>
                <a:cubicBezTo>
                  <a:pt x="-854776" y="412181"/>
                  <a:pt x="-681409" y="446165"/>
                  <a:pt x="-506537" y="424399"/>
                </a:cubicBezTo>
                <a:cubicBezTo>
                  <a:pt x="-331665" y="402633"/>
                  <a:pt x="-223559" y="441381"/>
                  <a:pt x="0" y="428518"/>
                </a:cubicBezTo>
                <a:cubicBezTo>
                  <a:pt x="-44" y="223404"/>
                  <a:pt x="9564" y="198732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32088"/>
                      <a:gd name="adj2" fmla="val 725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Field</a:t>
            </a:r>
            <a:endParaRPr lang="de-DE" sz="28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9D44346-B436-54EE-F674-9EF1C95B9F3E}"/>
              </a:ext>
            </a:extLst>
          </p:cNvPr>
          <p:cNvSpPr/>
          <p:nvPr/>
        </p:nvSpPr>
        <p:spPr bwMode="auto">
          <a:xfrm>
            <a:off x="6096000" y="2445926"/>
            <a:ext cx="1582221" cy="734602"/>
          </a:xfrm>
          <a:custGeom>
            <a:avLst/>
            <a:gdLst>
              <a:gd name="connsiteX0" fmla="*/ 0 w 1582221"/>
              <a:gd name="connsiteY0" fmla="*/ 0 h 734602"/>
              <a:gd name="connsiteX1" fmla="*/ 263704 w 1582221"/>
              <a:gd name="connsiteY1" fmla="*/ 0 h 734602"/>
              <a:gd name="connsiteX2" fmla="*/ 263704 w 1582221"/>
              <a:gd name="connsiteY2" fmla="*/ 0 h 734602"/>
              <a:gd name="connsiteX3" fmla="*/ 659259 w 1582221"/>
              <a:gd name="connsiteY3" fmla="*/ 0 h 734602"/>
              <a:gd name="connsiteX4" fmla="*/ 1139199 w 1582221"/>
              <a:gd name="connsiteY4" fmla="*/ 0 h 734602"/>
              <a:gd name="connsiteX5" fmla="*/ 1582221 w 1582221"/>
              <a:gd name="connsiteY5" fmla="*/ 0 h 734602"/>
              <a:gd name="connsiteX6" fmla="*/ 1582221 w 1582221"/>
              <a:gd name="connsiteY6" fmla="*/ 122434 h 734602"/>
              <a:gd name="connsiteX7" fmla="*/ 1582221 w 1582221"/>
              <a:gd name="connsiteY7" fmla="*/ 122434 h 734602"/>
              <a:gd name="connsiteX8" fmla="*/ 1582221 w 1582221"/>
              <a:gd name="connsiteY8" fmla="*/ 306084 h 734602"/>
              <a:gd name="connsiteX9" fmla="*/ 1582221 w 1582221"/>
              <a:gd name="connsiteY9" fmla="*/ 734602 h 734602"/>
              <a:gd name="connsiteX10" fmla="*/ 1120740 w 1582221"/>
              <a:gd name="connsiteY10" fmla="*/ 734602 h 734602"/>
              <a:gd name="connsiteX11" fmla="*/ 659259 w 1582221"/>
              <a:gd name="connsiteY11" fmla="*/ 734602 h 734602"/>
              <a:gd name="connsiteX12" fmla="*/ 263704 w 1582221"/>
              <a:gd name="connsiteY12" fmla="*/ 734602 h 734602"/>
              <a:gd name="connsiteX13" fmla="*/ 263704 w 1582221"/>
              <a:gd name="connsiteY13" fmla="*/ 734602 h 734602"/>
              <a:gd name="connsiteX14" fmla="*/ 0 w 1582221"/>
              <a:gd name="connsiteY14" fmla="*/ 734602 h 734602"/>
              <a:gd name="connsiteX15" fmla="*/ 0 w 1582221"/>
              <a:gd name="connsiteY15" fmla="*/ 306084 h 734602"/>
              <a:gd name="connsiteX16" fmla="*/ -431573 w 1582221"/>
              <a:gd name="connsiteY16" fmla="*/ 265044 h 734602"/>
              <a:gd name="connsiteX17" fmla="*/ -836451 w 1582221"/>
              <a:gd name="connsiteY17" fmla="*/ 226542 h 734602"/>
              <a:gd name="connsiteX18" fmla="*/ -1334762 w 1582221"/>
              <a:gd name="connsiteY18" fmla="*/ 179155 h 734602"/>
              <a:gd name="connsiteX19" fmla="*/ -876494 w 1582221"/>
              <a:gd name="connsiteY19" fmla="*/ 159681 h 734602"/>
              <a:gd name="connsiteX20" fmla="*/ -458268 w 1582221"/>
              <a:gd name="connsiteY20" fmla="*/ 141908 h 734602"/>
              <a:gd name="connsiteX21" fmla="*/ 0 w 1582221"/>
              <a:gd name="connsiteY21" fmla="*/ 122434 h 734602"/>
              <a:gd name="connsiteX22" fmla="*/ 0 w 1582221"/>
              <a:gd name="connsiteY22" fmla="*/ 0 h 73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82221" h="734602" extrusionOk="0">
                <a:moveTo>
                  <a:pt x="0" y="0"/>
                </a:moveTo>
                <a:cubicBezTo>
                  <a:pt x="122880" y="-3941"/>
                  <a:pt x="158701" y="3311"/>
                  <a:pt x="263704" y="0"/>
                </a:cubicBezTo>
                <a:lnTo>
                  <a:pt x="263704" y="0"/>
                </a:lnTo>
                <a:cubicBezTo>
                  <a:pt x="387881" y="-30069"/>
                  <a:pt x="540701" y="12483"/>
                  <a:pt x="659259" y="0"/>
                </a:cubicBezTo>
                <a:cubicBezTo>
                  <a:pt x="807454" y="-47910"/>
                  <a:pt x="934300" y="50278"/>
                  <a:pt x="1139199" y="0"/>
                </a:cubicBezTo>
                <a:cubicBezTo>
                  <a:pt x="1344098" y="-50278"/>
                  <a:pt x="1400159" y="34692"/>
                  <a:pt x="1582221" y="0"/>
                </a:cubicBezTo>
                <a:cubicBezTo>
                  <a:pt x="1590392" y="29575"/>
                  <a:pt x="1574267" y="91479"/>
                  <a:pt x="1582221" y="122434"/>
                </a:cubicBezTo>
                <a:lnTo>
                  <a:pt x="1582221" y="122434"/>
                </a:lnTo>
                <a:cubicBezTo>
                  <a:pt x="1592286" y="176109"/>
                  <a:pt x="1573048" y="248482"/>
                  <a:pt x="1582221" y="306084"/>
                </a:cubicBezTo>
                <a:cubicBezTo>
                  <a:pt x="1589955" y="401849"/>
                  <a:pt x="1568393" y="644934"/>
                  <a:pt x="1582221" y="734602"/>
                </a:cubicBezTo>
                <a:cubicBezTo>
                  <a:pt x="1462306" y="780610"/>
                  <a:pt x="1292215" y="688082"/>
                  <a:pt x="1120740" y="734602"/>
                </a:cubicBezTo>
                <a:cubicBezTo>
                  <a:pt x="949265" y="781122"/>
                  <a:pt x="877846" y="690232"/>
                  <a:pt x="659259" y="734602"/>
                </a:cubicBezTo>
                <a:cubicBezTo>
                  <a:pt x="476746" y="739442"/>
                  <a:pt x="372940" y="719743"/>
                  <a:pt x="263704" y="734602"/>
                </a:cubicBezTo>
                <a:lnTo>
                  <a:pt x="263704" y="734602"/>
                </a:lnTo>
                <a:cubicBezTo>
                  <a:pt x="161044" y="741925"/>
                  <a:pt x="63193" y="707391"/>
                  <a:pt x="0" y="734602"/>
                </a:cubicBezTo>
                <a:cubicBezTo>
                  <a:pt x="-19551" y="644186"/>
                  <a:pt x="45250" y="438718"/>
                  <a:pt x="0" y="306084"/>
                </a:cubicBezTo>
                <a:cubicBezTo>
                  <a:pt x="-190723" y="302953"/>
                  <a:pt x="-231666" y="270120"/>
                  <a:pt x="-431573" y="265044"/>
                </a:cubicBezTo>
                <a:cubicBezTo>
                  <a:pt x="-631480" y="259968"/>
                  <a:pt x="-726380" y="197278"/>
                  <a:pt x="-836451" y="226542"/>
                </a:cubicBezTo>
                <a:cubicBezTo>
                  <a:pt x="-946522" y="255806"/>
                  <a:pt x="-1153398" y="161848"/>
                  <a:pt x="-1334762" y="179155"/>
                </a:cubicBezTo>
                <a:cubicBezTo>
                  <a:pt x="-1197343" y="123693"/>
                  <a:pt x="-969698" y="167148"/>
                  <a:pt x="-876494" y="159681"/>
                </a:cubicBezTo>
                <a:cubicBezTo>
                  <a:pt x="-783290" y="152214"/>
                  <a:pt x="-552008" y="154720"/>
                  <a:pt x="-458268" y="141908"/>
                </a:cubicBezTo>
                <a:cubicBezTo>
                  <a:pt x="-364528" y="129097"/>
                  <a:pt x="-221384" y="131879"/>
                  <a:pt x="0" y="122434"/>
                </a:cubicBezTo>
                <a:cubicBezTo>
                  <a:pt x="-2633" y="88058"/>
                  <a:pt x="11209" y="3354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34360"/>
                      <a:gd name="adj2" fmla="val -2561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Property</a:t>
            </a:r>
            <a:endParaRPr lang="de-DE" sz="28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2F8BB61-A9C4-1589-D52F-89FF0B1DE243}"/>
              </a:ext>
            </a:extLst>
          </p:cNvPr>
          <p:cNvSpPr/>
          <p:nvPr/>
        </p:nvSpPr>
        <p:spPr bwMode="auto">
          <a:xfrm>
            <a:off x="7483011" y="3933291"/>
            <a:ext cx="1582221" cy="734602"/>
          </a:xfrm>
          <a:custGeom>
            <a:avLst/>
            <a:gdLst>
              <a:gd name="connsiteX0" fmla="*/ 0 w 1582221"/>
              <a:gd name="connsiteY0" fmla="*/ 0 h 734602"/>
              <a:gd name="connsiteX1" fmla="*/ 263704 w 1582221"/>
              <a:gd name="connsiteY1" fmla="*/ 0 h 734602"/>
              <a:gd name="connsiteX2" fmla="*/ 263704 w 1582221"/>
              <a:gd name="connsiteY2" fmla="*/ 0 h 734602"/>
              <a:gd name="connsiteX3" fmla="*/ 659259 w 1582221"/>
              <a:gd name="connsiteY3" fmla="*/ 0 h 734602"/>
              <a:gd name="connsiteX4" fmla="*/ 1139199 w 1582221"/>
              <a:gd name="connsiteY4" fmla="*/ 0 h 734602"/>
              <a:gd name="connsiteX5" fmla="*/ 1582221 w 1582221"/>
              <a:gd name="connsiteY5" fmla="*/ 0 h 734602"/>
              <a:gd name="connsiteX6" fmla="*/ 1582221 w 1582221"/>
              <a:gd name="connsiteY6" fmla="*/ 428518 h 734602"/>
              <a:gd name="connsiteX7" fmla="*/ 1582221 w 1582221"/>
              <a:gd name="connsiteY7" fmla="*/ 428518 h 734602"/>
              <a:gd name="connsiteX8" fmla="*/ 1582221 w 1582221"/>
              <a:gd name="connsiteY8" fmla="*/ 612168 h 734602"/>
              <a:gd name="connsiteX9" fmla="*/ 1582221 w 1582221"/>
              <a:gd name="connsiteY9" fmla="*/ 734602 h 734602"/>
              <a:gd name="connsiteX10" fmla="*/ 1120740 w 1582221"/>
              <a:gd name="connsiteY10" fmla="*/ 734602 h 734602"/>
              <a:gd name="connsiteX11" fmla="*/ 659259 w 1582221"/>
              <a:gd name="connsiteY11" fmla="*/ 734602 h 734602"/>
              <a:gd name="connsiteX12" fmla="*/ 263704 w 1582221"/>
              <a:gd name="connsiteY12" fmla="*/ 734602 h 734602"/>
              <a:gd name="connsiteX13" fmla="*/ 263704 w 1582221"/>
              <a:gd name="connsiteY13" fmla="*/ 734602 h 734602"/>
              <a:gd name="connsiteX14" fmla="*/ 0 w 1582221"/>
              <a:gd name="connsiteY14" fmla="*/ 734602 h 734602"/>
              <a:gd name="connsiteX15" fmla="*/ 0 w 1582221"/>
              <a:gd name="connsiteY15" fmla="*/ 612168 h 734602"/>
              <a:gd name="connsiteX16" fmla="*/ -304153 w 1582221"/>
              <a:gd name="connsiteY16" fmla="*/ 770015 h 734602"/>
              <a:gd name="connsiteX17" fmla="*/ -620721 w 1582221"/>
              <a:gd name="connsiteY17" fmla="*/ 934304 h 734602"/>
              <a:gd name="connsiteX18" fmla="*/ -322775 w 1582221"/>
              <a:gd name="connsiteY18" fmla="*/ 691527 h 734602"/>
              <a:gd name="connsiteX19" fmla="*/ 0 w 1582221"/>
              <a:gd name="connsiteY19" fmla="*/ 428518 h 734602"/>
              <a:gd name="connsiteX20" fmla="*/ 0 w 1582221"/>
              <a:gd name="connsiteY20" fmla="*/ 0 h 73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82221" h="734602" extrusionOk="0">
                <a:moveTo>
                  <a:pt x="0" y="0"/>
                </a:moveTo>
                <a:cubicBezTo>
                  <a:pt x="122880" y="-3941"/>
                  <a:pt x="158701" y="3311"/>
                  <a:pt x="263704" y="0"/>
                </a:cubicBezTo>
                <a:lnTo>
                  <a:pt x="263704" y="0"/>
                </a:lnTo>
                <a:cubicBezTo>
                  <a:pt x="387881" y="-30069"/>
                  <a:pt x="540701" y="12483"/>
                  <a:pt x="659259" y="0"/>
                </a:cubicBezTo>
                <a:cubicBezTo>
                  <a:pt x="807454" y="-47910"/>
                  <a:pt x="934300" y="50278"/>
                  <a:pt x="1139199" y="0"/>
                </a:cubicBezTo>
                <a:cubicBezTo>
                  <a:pt x="1344098" y="-50278"/>
                  <a:pt x="1400159" y="34692"/>
                  <a:pt x="1582221" y="0"/>
                </a:cubicBezTo>
                <a:cubicBezTo>
                  <a:pt x="1621068" y="154554"/>
                  <a:pt x="1556799" y="242403"/>
                  <a:pt x="1582221" y="428518"/>
                </a:cubicBezTo>
                <a:lnTo>
                  <a:pt x="1582221" y="428518"/>
                </a:lnTo>
                <a:cubicBezTo>
                  <a:pt x="1592286" y="482193"/>
                  <a:pt x="1573048" y="554566"/>
                  <a:pt x="1582221" y="612168"/>
                </a:cubicBezTo>
                <a:cubicBezTo>
                  <a:pt x="1588458" y="640315"/>
                  <a:pt x="1570684" y="687286"/>
                  <a:pt x="1582221" y="734602"/>
                </a:cubicBezTo>
                <a:cubicBezTo>
                  <a:pt x="1462306" y="780610"/>
                  <a:pt x="1292215" y="688082"/>
                  <a:pt x="1120740" y="734602"/>
                </a:cubicBezTo>
                <a:cubicBezTo>
                  <a:pt x="949265" y="781122"/>
                  <a:pt x="877846" y="690232"/>
                  <a:pt x="659259" y="734602"/>
                </a:cubicBezTo>
                <a:cubicBezTo>
                  <a:pt x="476746" y="739442"/>
                  <a:pt x="372940" y="719743"/>
                  <a:pt x="263704" y="734602"/>
                </a:cubicBezTo>
                <a:lnTo>
                  <a:pt x="263704" y="734602"/>
                </a:lnTo>
                <a:cubicBezTo>
                  <a:pt x="161044" y="741925"/>
                  <a:pt x="63193" y="707391"/>
                  <a:pt x="0" y="734602"/>
                </a:cubicBezTo>
                <a:cubicBezTo>
                  <a:pt x="-6602" y="675906"/>
                  <a:pt x="5771" y="660994"/>
                  <a:pt x="0" y="612168"/>
                </a:cubicBezTo>
                <a:cubicBezTo>
                  <a:pt x="-69481" y="663152"/>
                  <a:pt x="-212264" y="687709"/>
                  <a:pt x="-304153" y="770015"/>
                </a:cubicBezTo>
                <a:cubicBezTo>
                  <a:pt x="-396042" y="852321"/>
                  <a:pt x="-548921" y="853563"/>
                  <a:pt x="-620721" y="934304"/>
                </a:cubicBezTo>
                <a:cubicBezTo>
                  <a:pt x="-523129" y="849582"/>
                  <a:pt x="-415811" y="808040"/>
                  <a:pt x="-322775" y="691527"/>
                </a:cubicBezTo>
                <a:cubicBezTo>
                  <a:pt x="-229739" y="575014"/>
                  <a:pt x="-45234" y="505961"/>
                  <a:pt x="0" y="428518"/>
                </a:cubicBezTo>
                <a:cubicBezTo>
                  <a:pt x="-44" y="223404"/>
                  <a:pt x="9564" y="198732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89231"/>
                      <a:gd name="adj2" fmla="val 77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Method</a:t>
            </a:r>
            <a:endParaRPr lang="de-DE" sz="28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038451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36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7520" y="3929629"/>
            <a:ext cx="8689975" cy="2068259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IMyInterface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Train(double[] data);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652410" y="1462453"/>
            <a:ext cx="9736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implement and how to use it.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an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36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0016385-2A8C-CFB9-B3DF-7FB170FA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58" y="1750085"/>
            <a:ext cx="2676418" cy="78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1A9F3-B5BD-AD01-F6DA-47C6C0CB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36" y="1788120"/>
            <a:ext cx="4051707" cy="3312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E716-C9B4-ABE1-7251-63AE2EC8F075}"/>
              </a:ext>
            </a:extLst>
          </p:cNvPr>
          <p:cNvSpPr txBox="1"/>
          <p:nvPr/>
        </p:nvSpPr>
        <p:spPr>
          <a:xfrm>
            <a:off x="313363" y="2844454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</p:spTree>
    <p:extLst>
      <p:ext uri="{BB962C8B-B14F-4D97-AF65-F5344CB8AC3E}">
        <p14:creationId xmlns:p14="http://schemas.microsoft.com/office/powerpoint/2010/main" val="19850316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Dependency Injection</a:t>
            </a:r>
            <a:endParaRPr lang="de-DE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8BD37-0038-C164-813B-91379F03709F}"/>
              </a:ext>
            </a:extLst>
          </p:cNvPr>
          <p:cNvSpPr txBox="1"/>
          <p:nvPr/>
        </p:nvSpPr>
        <p:spPr>
          <a:xfrm>
            <a:off x="4090078" y="6115320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3"/>
              </a:rPr>
              <a:t>Architectural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principles</a:t>
            </a:r>
            <a:r>
              <a:rPr lang="de-DE" dirty="0">
                <a:hlinkClick r:id="rId3"/>
              </a:rPr>
              <a:t> | Microsoft </a:t>
            </a:r>
            <a:r>
              <a:rPr lang="de-DE" dirty="0" err="1">
                <a:hlinkClick r:id="rId3"/>
              </a:rPr>
              <a:t>Learn</a:t>
            </a:r>
            <a:endParaRPr lang="de-DE" dirty="0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143ABFF-D279-42A6-D0E0-34824732D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373348"/>
            <a:ext cx="1179602" cy="344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0F7BD-30C1-06D5-CEAE-F27959F9E3FC}"/>
              </a:ext>
            </a:extLst>
          </p:cNvPr>
          <p:cNvSpPr txBox="1"/>
          <p:nvPr/>
        </p:nvSpPr>
        <p:spPr>
          <a:xfrm>
            <a:off x="2971801" y="3943789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00C09-FC42-6B97-2A96-2C004D115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669" y="883578"/>
            <a:ext cx="1689994" cy="13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rect dependency graph">
            <a:extLst>
              <a:ext uri="{FF2B5EF4-FFF2-40B4-BE49-F238E27FC236}">
                <a16:creationId xmlns:a16="http://schemas.microsoft.com/office/drawing/2014/main" id="{5531B82B-655A-1214-7517-8EA2C4B1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02" y="195676"/>
            <a:ext cx="7523466" cy="628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7823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verted dependency graph">
            <a:extLst>
              <a:ext uri="{FF2B5EF4-FFF2-40B4-BE49-F238E27FC236}">
                <a16:creationId xmlns:a16="http://schemas.microsoft.com/office/drawing/2014/main" id="{ACAD2359-E24A-3694-59FA-CD9A2AF0A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943"/>
            <a:ext cx="12613895" cy="65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749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6C61-B546-FC5F-C705-BF72F0BC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Inversion of Control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C417F-18F6-0C21-C77B-14156B02F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3692999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dirty="0"/>
              <a:t>Dependency Injection</a:t>
            </a:r>
          </a:p>
          <a:p>
            <a:pPr marL="682440" lvl="1" indent="-514350">
              <a:buFont typeface="Arial" panose="020B0604020202020204" pitchFamily="34" charset="0"/>
              <a:buChar char="•"/>
            </a:pPr>
            <a:r>
              <a:rPr lang="en-DE" dirty="0"/>
              <a:t>Constructor Injection</a:t>
            </a:r>
          </a:p>
          <a:p>
            <a:pPr marL="682440" lvl="1" indent="-514350">
              <a:buFont typeface="Arial" panose="020B0604020202020204" pitchFamily="34" charset="0"/>
              <a:buChar char="•"/>
            </a:pPr>
            <a:r>
              <a:rPr lang="en-DE" dirty="0"/>
              <a:t>Setter Injection</a:t>
            </a: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endParaRPr lang="en-DE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dirty="0"/>
              <a:t>Service Locator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6CA08-AC8E-34FE-B29B-48038629BA4F}"/>
              </a:ext>
            </a:extLst>
          </p:cNvPr>
          <p:cNvSpPr txBox="1"/>
          <p:nvPr/>
        </p:nvSpPr>
        <p:spPr>
          <a:xfrm>
            <a:off x="452062" y="2561506"/>
            <a:ext cx="95344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b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b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D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de-D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Inject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MyClass2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MyClass2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D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D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D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AnyOtherClass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injectedInstance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 {}</a:t>
            </a:r>
          </a:p>
          <a:p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0B354-D4D7-A4F9-36C7-55D2F46A05AB}"/>
              </a:ext>
            </a:extLst>
          </p:cNvPr>
          <p:cNvSpPr txBox="1"/>
          <p:nvPr/>
        </p:nvSpPr>
        <p:spPr>
          <a:xfrm>
            <a:off x="565080" y="5119181"/>
            <a:ext cx="6842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IMyInterface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printer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svcLoc.GetService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D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IMyClass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  <a:endParaRPr lang="de-DE" sz="1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46ABF2C-5579-582E-4350-FCF328C8DD38}"/>
              </a:ext>
            </a:extLst>
          </p:cNvPr>
          <p:cNvSpPr/>
          <p:nvPr/>
        </p:nvSpPr>
        <p:spPr bwMode="auto">
          <a:xfrm>
            <a:off x="7172278" y="1920006"/>
            <a:ext cx="2696912" cy="570813"/>
          </a:xfrm>
          <a:prstGeom prst="wedgeRectCallout">
            <a:avLst>
              <a:gd name="adj1" fmla="val -149566"/>
              <a:gd name="adj2" fmla="val 18090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Setter Injection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D86FE50-7D43-99CF-703A-CBBCFEF05589}"/>
              </a:ext>
            </a:extLst>
          </p:cNvPr>
          <p:cNvSpPr/>
          <p:nvPr/>
        </p:nvSpPr>
        <p:spPr bwMode="auto">
          <a:xfrm>
            <a:off x="7211663" y="3060929"/>
            <a:ext cx="2696912" cy="570813"/>
          </a:xfrm>
          <a:prstGeom prst="wedgeRectCallout">
            <a:avLst>
              <a:gd name="adj1" fmla="val -124994"/>
              <a:gd name="adj2" fmla="val 83705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Constructor Injection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58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D5CF-BD46-8F2C-F060-5911BF1E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67C87-3A2B-C201-E573-E6AFC6D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" y="0"/>
            <a:ext cx="1128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53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</a:t>
            </a:r>
            <a:r>
              <a:rPr lang="en-DE" sz="2800" dirty="0"/>
              <a:t>2</a:t>
            </a:r>
            <a:r>
              <a:rPr lang="en-US" sz="2800" dirty="0"/>
              <a:t>/202</a:t>
            </a:r>
            <a:r>
              <a:rPr lang="en-DE" sz="2800" dirty="0"/>
              <a:t>3</a:t>
            </a:r>
            <a:endParaRPr lang="en-US" sz="2800" dirty="0"/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80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Configuration and </a:t>
            </a:r>
            <a:r>
              <a:rPr lang="en-US" sz="4000" dirty="0"/>
              <a:t>Settings</a:t>
            </a:r>
            <a:endParaRPr lang="en-DE" sz="4000" dirty="0"/>
          </a:p>
          <a:p>
            <a:pPr algn="ctr"/>
            <a:r>
              <a:rPr lang="de-DE" sz="4000" dirty="0"/>
              <a:t>I</a:t>
            </a:r>
            <a:r>
              <a:rPr lang="en-DE" sz="4000" dirty="0"/>
              <a:t>n .NET</a:t>
            </a:r>
            <a:endParaRPr lang="de-DE" sz="4000" dirty="0"/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BB10C96-09B7-2836-C265-502DE5BD2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456266"/>
            <a:ext cx="1179602" cy="344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63645-A662-2EAE-3EA7-8D1FA755D7CD}"/>
              </a:ext>
            </a:extLst>
          </p:cNvPr>
          <p:cNvSpPr txBox="1"/>
          <p:nvPr/>
        </p:nvSpPr>
        <p:spPr>
          <a:xfrm>
            <a:off x="2971801" y="3943789"/>
            <a:ext cx="6842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ctr"/>
            <a:r>
              <a:rPr lang="de-DE" b="1" dirty="0">
                <a:latin typeface="Open Sans" panose="020B0606030504020204" pitchFamily="34" charset="0"/>
              </a:rPr>
              <a:t>S</a:t>
            </a:r>
            <a:r>
              <a:rPr lang="en-DE" b="1" dirty="0">
                <a:latin typeface="Open Sans" panose="020B0606030504020204" pitchFamily="34" charset="0"/>
              </a:rPr>
              <a:t>tarting soon...</a:t>
            </a:r>
            <a:endParaRPr lang="en-US" b="1" i="0" u="none" strike="noStrike" dirty="0">
              <a:effectLst/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DC1FE-3B6F-4CB5-2A05-F5623D16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669" y="883578"/>
            <a:ext cx="1689994" cy="13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71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C5E213-5168-4037-BE36-6F2237934A5C}"/>
              </a:ext>
            </a:extLst>
          </p:cNvPr>
          <p:cNvSpPr/>
          <p:nvPr/>
        </p:nvSpPr>
        <p:spPr bwMode="auto">
          <a:xfrm>
            <a:off x="5948053" y="484082"/>
            <a:ext cx="2696912" cy="1207811"/>
          </a:xfrm>
          <a:prstGeom prst="wedgeRectCallout">
            <a:avLst>
              <a:gd name="adj1" fmla="val -182500"/>
              <a:gd name="adj2" fmla="val 3997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Open command line and execute this to show all variables in the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0563A-BE93-4F36-AC13-7F80BFE627B4}"/>
              </a:ext>
            </a:extLst>
          </p:cNvPr>
          <p:cNvSpPr txBox="1"/>
          <p:nvPr/>
        </p:nvSpPr>
        <p:spPr>
          <a:xfrm>
            <a:off x="1118143" y="1457530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0B24C-BE4C-455B-80E0-EF90DD47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3" y="1927687"/>
            <a:ext cx="5390383" cy="1373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05B71A-9B47-429C-9DF2-89C570CF4D09}"/>
              </a:ext>
            </a:extLst>
          </p:cNvPr>
          <p:cNvSpPr txBox="1"/>
          <p:nvPr/>
        </p:nvSpPr>
        <p:spPr>
          <a:xfrm>
            <a:off x="1137678" y="4039763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etx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AAAA 1234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F40FE-AEB0-4834-91C7-D49A73E6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3" y="4409095"/>
            <a:ext cx="5067337" cy="198597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659AFC-204D-43EE-9C1E-69089BF5442E}"/>
              </a:ext>
            </a:extLst>
          </p:cNvPr>
          <p:cNvSpPr/>
          <p:nvPr/>
        </p:nvSpPr>
        <p:spPr bwMode="auto">
          <a:xfrm>
            <a:off x="6612336" y="5017664"/>
            <a:ext cx="2696912" cy="570813"/>
          </a:xfrm>
          <a:prstGeom prst="wedgeRectCallout">
            <a:avLst>
              <a:gd name="adj1" fmla="val -206710"/>
              <a:gd name="adj2" fmla="val 1620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  specific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7B50B-EF31-437D-9AF9-44EFA194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742" y="2905588"/>
            <a:ext cx="4181347" cy="17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760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60E0-B88D-4600-A951-89090857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</a:rPr>
              <a:t>Configuration of an application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E491C-9BE3-4074-A582-A945B2AF719A}"/>
              </a:ext>
            </a:extLst>
          </p:cNvPr>
          <p:cNvSpPr/>
          <p:nvPr/>
        </p:nvSpPr>
        <p:spPr bwMode="auto">
          <a:xfrm>
            <a:off x="4591970" y="2919773"/>
            <a:ext cx="2680138" cy="7062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Same Program</a:t>
            </a: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A2F1A7-7A84-42A2-B517-4C3493EE338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014367" y="3272920"/>
            <a:ext cx="1577603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335C514-8839-4F3B-B2A4-7FA93214D32D}"/>
              </a:ext>
            </a:extLst>
          </p:cNvPr>
          <p:cNvSpPr/>
          <p:nvPr/>
        </p:nvSpPr>
        <p:spPr bwMode="auto">
          <a:xfrm>
            <a:off x="863948" y="2079700"/>
            <a:ext cx="1715290" cy="1029260"/>
          </a:xfrm>
          <a:prstGeom prst="wedgeRectCallout">
            <a:avLst>
              <a:gd name="adj1" fmla="val 73519"/>
              <a:gd name="adj2" fmla="val 6521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Command Line Arguments</a:t>
            </a:r>
            <a:br>
              <a:rPr lang="en-US" sz="1200" dirty="0">
                <a:solidFill>
                  <a:schemeClr val="tx1"/>
                </a:solidFill>
                <a:cs typeface="Segoe UI" pitchFamily="34" charset="0"/>
              </a:rPr>
            </a:br>
            <a:endParaRPr lang="en-US" sz="12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Started by user, script,..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27944E6-8DA5-4645-AE9C-8402CCEF3AC8}"/>
              </a:ext>
            </a:extLst>
          </p:cNvPr>
          <p:cNvSpPr/>
          <p:nvPr/>
        </p:nvSpPr>
        <p:spPr bwMode="auto">
          <a:xfrm>
            <a:off x="3942429" y="4603531"/>
            <a:ext cx="1715290" cy="448036"/>
          </a:xfrm>
          <a:prstGeom prst="wedgeRectCallout">
            <a:avLst>
              <a:gd name="adj1" fmla="val 63593"/>
              <a:gd name="adj2" fmla="val -38330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Configuration File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F01BD2-C3A5-407F-9131-857679FB315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932039" y="3626068"/>
            <a:ext cx="0" cy="97746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F0C593-66A9-4635-9F51-6209EEDA8AF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72108" y="3272920"/>
            <a:ext cx="982717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46111289-BBC2-4501-B7A4-64CC9F7D1357}"/>
              </a:ext>
            </a:extLst>
          </p:cNvPr>
          <p:cNvSpPr/>
          <p:nvPr/>
        </p:nvSpPr>
        <p:spPr bwMode="auto">
          <a:xfrm>
            <a:off x="8849711" y="2452819"/>
            <a:ext cx="1715290" cy="555242"/>
          </a:xfrm>
          <a:prstGeom prst="wedgeRectCallout">
            <a:avLst>
              <a:gd name="adj1" fmla="val -79054"/>
              <a:gd name="adj2" fmla="val 9802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Environment Variables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9142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74EF-6653-4CE7-BED9-4DDD1848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Command Line Arguments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F752A-D08E-45A7-96D1-71627D6F1157}"/>
              </a:ext>
            </a:extLst>
          </p:cNvPr>
          <p:cNvSpPr/>
          <p:nvPr/>
        </p:nvSpPr>
        <p:spPr>
          <a:xfrm>
            <a:off x="433194" y="1596466"/>
            <a:ext cx="373050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myprogram.exe --</a:t>
            </a:r>
            <a:r>
              <a:rPr lang="en-US" dirty="0" err="1">
                <a:latin typeface="Consolas" panose="020B0609020204030204" pitchFamily="49" charset="0"/>
              </a:rPr>
              <a:t>mysetting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xy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56C57-82B3-4224-9797-7B70C127C0AE}"/>
              </a:ext>
            </a:extLst>
          </p:cNvPr>
          <p:cNvSpPr/>
          <p:nvPr/>
        </p:nvSpPr>
        <p:spPr>
          <a:xfrm>
            <a:off x="433194" y="2328067"/>
            <a:ext cx="487024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myprogram.exe --color blue –sound 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CBD074-D846-4F46-A6AE-8FFC2DB6147F}"/>
              </a:ext>
            </a:extLst>
          </p:cNvPr>
          <p:cNvSpPr/>
          <p:nvPr/>
        </p:nvSpPr>
        <p:spPr>
          <a:xfrm>
            <a:off x="433194" y="3059668"/>
            <a:ext cx="233749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–list-</a:t>
            </a:r>
            <a:r>
              <a:rPr lang="en-US" dirty="0" err="1">
                <a:latin typeface="Consolas" panose="020B0609020204030204" pitchFamily="49" charset="0"/>
              </a:rPr>
              <a:t>sdks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258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74EF-6653-4CE7-BED9-4DDD1848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Settings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58D33-3883-42D5-B6A1-4B90C63669A2}"/>
              </a:ext>
            </a:extLst>
          </p:cNvPr>
          <p:cNvSpPr/>
          <p:nvPr/>
        </p:nvSpPr>
        <p:spPr>
          <a:xfrm>
            <a:off x="4677851" y="1548026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98EF0-4AEE-4BFF-A686-37287FC9B02C}"/>
              </a:ext>
            </a:extLst>
          </p:cNvPr>
          <p:cNvSpPr/>
          <p:nvPr/>
        </p:nvSpPr>
        <p:spPr>
          <a:xfrm>
            <a:off x="4677851" y="3790244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97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4011" y="1655027"/>
            <a:ext cx="85274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/>
              <a:t>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Setting1</a:t>
            </a:r>
            <a:r>
              <a:rPr lang="en-US" sz="1600" dirty="0"/>
              <a:t>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nested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0938" y="3767721"/>
            <a:ext cx="77816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5045215" cy="246221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Working with Threads-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10837E0-EF46-B66F-D1C3-4BE1A2598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373348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460" y="1189177"/>
            <a:ext cx="11655079" cy="601151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Implement a simple console application that demonstrates working with configuration: </a:t>
            </a:r>
            <a:r>
              <a:rPr lang="en-US" sz="2400" dirty="0" err="1">
                <a:latin typeface="+mn-lt"/>
              </a:rPr>
              <a:t>AppSettings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CommandLine</a:t>
            </a:r>
            <a:r>
              <a:rPr lang="en-US" sz="2400" dirty="0">
                <a:latin typeface="+mn-lt"/>
              </a:rPr>
              <a:t> Arguments and Environment Variables.</a:t>
            </a:r>
            <a:br>
              <a:rPr lang="en-US" sz="2400" dirty="0">
                <a:latin typeface="+mn-lt"/>
              </a:rPr>
            </a:b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552" y="1535373"/>
            <a:ext cx="10742231" cy="4126832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304" y="1504398"/>
            <a:ext cx="11653521" cy="4315027"/>
          </a:xfrm>
        </p:spPr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coming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	</a:t>
            </a:r>
            <a:r>
              <a:rPr lang="en-US" sz="1100" dirty="0">
                <a:solidFill>
                  <a:srgbClr val="008000"/>
                </a:solidFill>
              </a:rPr>
              <a:t>//TODO 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8000"/>
                </a:solidFill>
              </a:rPr>
              <a:t>	// Write to the console all configuration values.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Run the application from command prompt and provide config </a:t>
            </a:r>
            <a:r>
              <a:rPr lang="en-US" sz="1100" dirty="0" err="1">
                <a:solidFill>
                  <a:srgbClr val="008000"/>
                </a:solidFill>
              </a:rPr>
              <a:t>args</a:t>
            </a:r>
            <a:r>
              <a:rPr lang="en-US" sz="1100" dirty="0">
                <a:solidFill>
                  <a:srgbClr val="008000"/>
                </a:solidFill>
              </a:rPr>
              <a:t>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Change some settings in the </a:t>
            </a:r>
            <a:r>
              <a:rPr lang="en-US" sz="1100" dirty="0" err="1">
                <a:solidFill>
                  <a:srgbClr val="008000"/>
                </a:solidFill>
              </a:rPr>
              <a:t>appsettings</a:t>
            </a:r>
            <a:r>
              <a:rPr lang="en-US" sz="1100" dirty="0">
                <a:solidFill>
                  <a:srgbClr val="008000"/>
                </a:solidFill>
              </a:rPr>
              <a:t> files and run the application again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Set some environment variables via PowerShell or Windows UI.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Run the application again and notice changes.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slide 9)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  <a:p>
            <a:pPr marL="179550" lvl="1" indent="0">
              <a:buClr>
                <a:srgbClr val="09009E"/>
              </a:buClr>
              <a:buSzPct val="100000"/>
              <a:buNone/>
            </a:pP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Rectangle 33"/>
          <p:cNvGrpSpPr/>
          <p:nvPr/>
        </p:nvGrpSpPr>
        <p:grpSpPr>
          <a:xfrm>
            <a:off x="2196896" y="2374654"/>
            <a:ext cx="4727997" cy="2684109"/>
            <a:chOff x="-2" y="151009"/>
            <a:chExt cx="2918247" cy="907029"/>
          </a:xfrm>
        </p:grpSpPr>
        <p:sp>
          <p:nvSpPr>
            <p:cNvPr id="144" name="Rectangle"/>
            <p:cNvSpPr/>
            <p:nvPr/>
          </p:nvSpPr>
          <p:spPr>
            <a:xfrm>
              <a:off x="-2" y="151009"/>
              <a:ext cx="2918247" cy="907029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145" name="Lesson  Mo. 14.15-17.45 h Lab:      Thur. 14.00-16.00 h…"/>
            <p:cNvSpPr txBox="1"/>
            <p:nvPr/>
          </p:nvSpPr>
          <p:spPr>
            <a:xfrm>
              <a:off x="45720" y="214498"/>
              <a:ext cx="2826802" cy="78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Lesson  Mo.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14.15-15.45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16.00-17.30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17.45-19.15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Lab: Wed.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08.15-11.30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Room 8-</a:t>
              </a:r>
              <a:r>
                <a:rPr lang="en-DE" dirty="0">
                  <a:ea typeface="+mj-lt"/>
                  <a:cs typeface="+mj-lt"/>
                </a:rPr>
                <a:t>A14</a:t>
              </a:r>
              <a:endParaRPr dirty="0"/>
            </a:p>
          </p:txBody>
        </p:sp>
      </p:grpSp>
      <p:grpSp>
        <p:nvGrpSpPr>
          <p:cNvPr id="149" name="Rectangle 37"/>
          <p:cNvGrpSpPr/>
          <p:nvPr/>
        </p:nvGrpSpPr>
        <p:grpSpPr>
          <a:xfrm>
            <a:off x="2063545" y="820763"/>
            <a:ext cx="8352939" cy="1015659"/>
            <a:chOff x="-1" y="-3773"/>
            <a:chExt cx="8352937" cy="1015657"/>
          </a:xfrm>
        </p:grpSpPr>
        <p:sp>
          <p:nvSpPr>
            <p:cNvPr id="147" name="Rectangle"/>
            <p:cNvSpPr/>
            <p:nvPr/>
          </p:nvSpPr>
          <p:spPr>
            <a:xfrm>
              <a:off x="-1" y="-2"/>
              <a:ext cx="8352937" cy="1008123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00"/>
            </a:p>
          </p:txBody>
        </p:sp>
        <p:sp>
          <p:nvSpPr>
            <p:cNvPr id="148" name="Software Engineering…"/>
            <p:cNvSpPr txBox="1"/>
            <p:nvPr/>
          </p:nvSpPr>
          <p:spPr>
            <a:xfrm>
              <a:off x="45718" y="-3773"/>
              <a:ext cx="8261498" cy="101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4000" dirty="0"/>
                <a:t>Software Engineering</a:t>
              </a:r>
            </a:p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00" dirty="0"/>
                <a:t>WS-2022-2023</a:t>
              </a:r>
            </a:p>
          </p:txBody>
        </p:sp>
      </p:grpSp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77" y="2277416"/>
            <a:ext cx="2638307" cy="255560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9"/>
          <p:cNvSpPr txBox="1"/>
          <p:nvPr/>
        </p:nvSpPr>
        <p:spPr>
          <a:xfrm>
            <a:off x="9211465" y="102772"/>
            <a:ext cx="7040883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/>
              <a:t>+++ Live +++        +++ Live +++     +++ Live +++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00A64-3C54-4C4E-C344-694C2FE25FBC}"/>
              </a:ext>
            </a:extLst>
          </p:cNvPr>
          <p:cNvSpPr txBox="1"/>
          <p:nvPr/>
        </p:nvSpPr>
        <p:spPr>
          <a:xfrm>
            <a:off x="5817454" y="5772630"/>
            <a:ext cx="436068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j-lt"/>
                <a:cs typeface="+mj-lt"/>
                <a:hlinkClick r:id="rId3"/>
              </a:rPr>
              <a:t>https://www.linkedin.com/groups/8689804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1.302950 0.000915" pathEditMode="relative">
                                      <p:cBhvr>
                                        <p:cTn id="6" dur="2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as diagrams in Excel 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  <a:b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920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tests for .NET Core 5.0 vs. ,NET 6.0 with self-contained and framework 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dependent publish.</a:t>
            </a: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9110" lvl="1" indent="0">
              <a:buNone/>
            </a:pP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diagrams in the Excel table that compare .NET5.0 and .NET 6.0</a:t>
            </a:r>
          </a:p>
          <a:p>
            <a:pPr marL="28911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179B-9F8F-4725-A996-D9F39A0E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24" y="5407839"/>
            <a:ext cx="2237754" cy="13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0016385-2A8C-CFB9-B3DF-7FB170FAC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58" y="1750085"/>
            <a:ext cx="2676418" cy="78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1A9F3-B5BD-AD01-F6DA-47C6C0CB4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36" y="1788120"/>
            <a:ext cx="4051707" cy="3312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E716-C9B4-ABE1-7251-63AE2EC8F075}"/>
              </a:ext>
            </a:extLst>
          </p:cNvPr>
          <p:cNvSpPr txBox="1"/>
          <p:nvPr/>
        </p:nvSpPr>
        <p:spPr>
          <a:xfrm>
            <a:off x="313363" y="2844454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</p:spTree>
    <p:extLst>
      <p:ext uri="{BB962C8B-B14F-4D97-AF65-F5344CB8AC3E}">
        <p14:creationId xmlns:p14="http://schemas.microsoft.com/office/powerpoint/2010/main" val="13754724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3200" dirty="0"/>
              <a:t>Object Oriented Programming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3200" dirty="0"/>
              <a:t>Configuration &amp;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3200" dirty="0"/>
              <a:t>Working with Threads</a:t>
            </a:r>
            <a:endParaRPr lang="de-DE" sz="32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15784" y="627457"/>
            <a:ext cx="8253127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Object Oriented Programming</a:t>
            </a:r>
            <a:endParaRPr lang="de-DE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E267D-8634-FCCC-17C4-1C0ADE25F6F2}"/>
              </a:ext>
            </a:extLst>
          </p:cNvPr>
          <p:cNvSpPr txBox="1"/>
          <p:nvPr/>
        </p:nvSpPr>
        <p:spPr>
          <a:xfrm>
            <a:off x="2522307" y="2884941"/>
            <a:ext cx="68425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D3D4E"/>
                </a:solidFill>
                <a:effectLst/>
                <a:latin typeface="Droid Serif"/>
              </a:rPr>
              <a:t>Object Oriented programming (OOP) is a programming paradigm that relies on the concept of </a:t>
            </a:r>
            <a:r>
              <a:rPr lang="en-US" sz="2800" b="1" i="0" dirty="0">
                <a:solidFill>
                  <a:srgbClr val="3D3D4E"/>
                </a:solidFill>
                <a:effectLst/>
                <a:latin typeface="Droid Serif"/>
              </a:rPr>
              <a:t>classes</a:t>
            </a:r>
            <a:r>
              <a:rPr lang="en-US" sz="2800" b="0" i="0" dirty="0">
                <a:solidFill>
                  <a:srgbClr val="3D3D4E"/>
                </a:solidFill>
                <a:effectLst/>
                <a:latin typeface="Droid Serif"/>
              </a:rPr>
              <a:t> and </a:t>
            </a:r>
            <a:r>
              <a:rPr lang="en-US" sz="2800" b="1" i="0" dirty="0">
                <a:solidFill>
                  <a:srgbClr val="3D3D4E"/>
                </a:solidFill>
                <a:effectLst/>
                <a:latin typeface="Droid Serif"/>
              </a:rPr>
              <a:t>objects</a:t>
            </a:r>
            <a:r>
              <a:rPr lang="en-US" sz="2800" b="0" i="0" dirty="0">
                <a:solidFill>
                  <a:srgbClr val="3D3D4E"/>
                </a:solidFill>
                <a:effectLst/>
                <a:latin typeface="Droid Serif"/>
              </a:rPr>
              <a:t>. </a:t>
            </a:r>
            <a:endParaRPr lang="de-DE" sz="2800" dirty="0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D8C885-3107-9F2F-E7CB-1B224920F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373348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Classes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94888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jects and Classes in Java">
            <a:extLst>
              <a:ext uri="{FF2B5EF4-FFF2-40B4-BE49-F238E27FC236}">
                <a16:creationId xmlns:a16="http://schemas.microsoft.com/office/drawing/2014/main" id="{5D5EDA09-CD52-AA9B-BFF3-D9B925729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91" y="583862"/>
            <a:ext cx="8917166" cy="506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61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2152</TotalTime>
  <Words>1741</Words>
  <Application>Microsoft Office PowerPoint</Application>
  <PresentationFormat>Widescreen</PresentationFormat>
  <Paragraphs>300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7" baseType="lpstr">
      <vt:lpstr>Arial</vt:lpstr>
      <vt:lpstr>Calibri</vt:lpstr>
      <vt:lpstr>Calibri Light</vt:lpstr>
      <vt:lpstr>Cascadia Mono</vt:lpstr>
      <vt:lpstr>Consolas</vt:lpstr>
      <vt:lpstr>Droid Serif</vt:lpstr>
      <vt:lpstr>Open Sans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var(--title-font-family)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Classes</vt:lpstr>
      <vt:lpstr>PowerPoint Presentation</vt:lpstr>
      <vt:lpstr>Interfaces</vt:lpstr>
      <vt:lpstr>PowerPoint Presentation</vt:lpstr>
      <vt:lpstr>PowerPoint Presentation</vt:lpstr>
      <vt:lpstr>PowerPoint Presentation</vt:lpstr>
      <vt:lpstr>PowerPoint Presentation</vt:lpstr>
      <vt:lpstr>Inversion of Control</vt:lpstr>
      <vt:lpstr>PowerPoint Presentation</vt:lpstr>
      <vt:lpstr>PowerPoint Presentation</vt:lpstr>
      <vt:lpstr>Environment Variables</vt:lpstr>
      <vt:lpstr>Configuration of an application</vt:lpstr>
      <vt:lpstr>Examples: Command Line Arguments</vt:lpstr>
      <vt:lpstr>Examples: Settings</vt:lpstr>
      <vt:lpstr>How to read settings (configuration)?</vt:lpstr>
      <vt:lpstr>How to read nested settings?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421</cp:revision>
  <dcterms:created xsi:type="dcterms:W3CDTF">2014-04-01T15:39:24Z</dcterms:created>
  <dcterms:modified xsi:type="dcterms:W3CDTF">2022-11-14T17:10:41Z</dcterms:modified>
</cp:coreProperties>
</file>